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大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12" name="簡報標題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簡報標題</a:t>
            </a:r>
          </a:p>
        </p:txBody>
      </p:sp>
      <p:sp>
        <p:nvSpPr>
          <p:cNvPr id="13" name="內文層級一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簡報子標題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幻燈片編號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聲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內文層級一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聲明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重要事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詳細資訊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詳細資訊</a:t>
            </a:r>
          </a:p>
        </p:txBody>
      </p:sp>
      <p:sp>
        <p:nvSpPr>
          <p:cNvPr id="107" name="內文層級一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出處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出處</a:t>
            </a:r>
          </a:p>
        </p:txBody>
      </p:sp>
      <p:sp>
        <p:nvSpPr>
          <p:cNvPr id="116" name="內文層級一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「著名的引言」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862804876_960x639.jpg"/>
          <p:cNvSpPr/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824910546_2681x1332.jpg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5395635_960x639.jpg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影像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影像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簡報標題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簡報標題</a:t>
            </a:r>
          </a:p>
        </p:txBody>
      </p:sp>
      <p:sp>
        <p:nvSpPr>
          <p:cNvPr id="23" name="作者和日期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24" name="內文層級一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簡報子標題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替用照片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燈片標題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幻燈片標題</a:t>
            </a:r>
          </a:p>
        </p:txBody>
      </p:sp>
      <p:sp>
        <p:nvSpPr>
          <p:cNvPr id="33" name="內文層級一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幻燈片子標題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92709243_1322x1323.jpeg"/>
          <p:cNvSpPr/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幻燈片編號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燈片標題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43" name="幻燈片子標題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幻燈片子標題</a:t>
            </a:r>
          </a:p>
        </p:txBody>
      </p:sp>
      <p:sp>
        <p:nvSpPr>
          <p:cNvPr id="44" name="內文層級一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內文層級一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燈片標題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61" name="幻燈片子標題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幻燈片子標題</a:t>
            </a:r>
          </a:p>
        </p:txBody>
      </p:sp>
      <p:sp>
        <p:nvSpPr>
          <p:cNvPr id="62" name="內文層級一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824910546_2681x1332.jpg"/>
          <p:cNvSpPr/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節標題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章節標題</a:t>
            </a:r>
          </a:p>
        </p:txBody>
      </p:sp>
      <p:sp>
        <p:nvSpPr>
          <p:cNvPr id="72" name="幻燈片編號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只有大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燈片標題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80" name="幻燈片子標題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幻燈片子標題</a:t>
            </a:r>
          </a:p>
        </p:txBody>
      </p:sp>
      <p:sp>
        <p:nvSpPr>
          <p:cNvPr id="8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議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議程標題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議程標題</a:t>
            </a:r>
          </a:p>
        </p:txBody>
      </p:sp>
      <p:sp>
        <p:nvSpPr>
          <p:cNvPr id="89" name="議程副標題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議程副標題</a:t>
            </a:r>
          </a:p>
        </p:txBody>
      </p:sp>
      <p:sp>
        <p:nvSpPr>
          <p:cNvPr id="90" name="內文層級一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議程主題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燈片標題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幻燈片標題</a:t>
            </a:r>
          </a:p>
        </p:txBody>
      </p:sp>
      <p:sp>
        <p:nvSpPr>
          <p:cNvPr id="3" name="內文層級一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幻燈片編號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jpeg"/><Relationship Id="rId3" Type="http://schemas.openxmlformats.org/officeDocument/2006/relationships/image" Target="../media/image14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jpe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www.youtube.com/watch?v=ugpC98LcNqA" TargetMode="Externa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Relationship Id="rId3" Type="http://schemas.openxmlformats.org/officeDocument/2006/relationships/image" Target="../media/image2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Nick Huang  2021/05/31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3600"/>
            </a:lvl1pPr>
          </a:lstStyle>
          <a:p>
            <a:pPr/>
            <a:r>
              <a:t>Nick Huang  2021/05/31</a:t>
            </a:r>
          </a:p>
        </p:txBody>
      </p:sp>
      <p:sp>
        <p:nvSpPr>
          <p:cNvPr id="152" name="Architecture &amp; Unit Tes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Architecture &amp; Unit Test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yground Demo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Playground 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mvc-original.png" descr="mvc-original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4554" y="2208014"/>
            <a:ext cx="24314635" cy="9300069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MVC"/>
          <p:cNvSpPr txBox="1"/>
          <p:nvPr/>
        </p:nvSpPr>
        <p:spPr>
          <a:xfrm>
            <a:off x="10875124" y="896695"/>
            <a:ext cx="2633752" cy="1206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8400">
                <a:latin typeface="Marion Bold"/>
                <a:ea typeface="Marion Bold"/>
                <a:cs typeface="Marion Bold"/>
                <a:sym typeface="Marion Bold"/>
              </a:defRPr>
            </a:lvl1pPr>
          </a:lstStyle>
          <a:p>
            <a:pPr/>
            <a:r>
              <a:t>MVC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mvc-apple.png" descr="mvc-apple.png"/>
          <p:cNvPicPr>
            <a:picLocks noChangeAspect="1"/>
          </p:cNvPicPr>
          <p:nvPr/>
        </p:nvPicPr>
        <p:blipFill>
          <a:blip r:embed="rId2">
            <a:extLst/>
          </a:blip>
          <a:srcRect l="0" t="492" r="0" b="492"/>
          <a:stretch>
            <a:fillRect/>
          </a:stretch>
        </p:blipFill>
        <p:spPr>
          <a:xfrm>
            <a:off x="5893316" y="1542994"/>
            <a:ext cx="16146318" cy="617445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mvc-reality.png" descr="mvc-realit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78977" y="7998873"/>
            <a:ext cx="16175313" cy="5182092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MVC"/>
          <p:cNvSpPr txBox="1"/>
          <p:nvPr/>
        </p:nvSpPr>
        <p:spPr>
          <a:xfrm>
            <a:off x="10875124" y="351055"/>
            <a:ext cx="2633752" cy="1206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8400">
                <a:latin typeface="Marion Bold"/>
                <a:ea typeface="Marion Bold"/>
                <a:cs typeface="Marion Bold"/>
                <a:sym typeface="Marion Bold"/>
              </a:defRPr>
            </a:lvl1pPr>
          </a:lstStyle>
          <a:p>
            <a:pPr/>
            <a:r>
              <a:t>MVC</a:t>
            </a:r>
          </a:p>
        </p:txBody>
      </p:sp>
      <p:sp>
        <p:nvSpPr>
          <p:cNvPr id="204" name="實際上"/>
          <p:cNvSpPr txBox="1"/>
          <p:nvPr/>
        </p:nvSpPr>
        <p:spPr>
          <a:xfrm>
            <a:off x="2073697" y="9985033"/>
            <a:ext cx="2441576" cy="1209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6000">
                <a:latin typeface="Marion Bold"/>
                <a:ea typeface="Marion Bold"/>
                <a:cs typeface="Marion Bold"/>
                <a:sym typeface="Marion Bold"/>
              </a:defRPr>
            </a:lvl1pPr>
          </a:lstStyle>
          <a:p>
            <a:pPr/>
            <a:r>
              <a:t>實際上</a:t>
            </a:r>
          </a:p>
        </p:txBody>
      </p:sp>
      <p:sp>
        <p:nvSpPr>
          <p:cNvPr id="205" name="Apple MVC"/>
          <p:cNvSpPr txBox="1"/>
          <p:nvPr/>
        </p:nvSpPr>
        <p:spPr>
          <a:xfrm>
            <a:off x="1258802" y="4198864"/>
            <a:ext cx="4071367" cy="862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1531">
              <a:defRPr sz="6000">
                <a:latin typeface="Marion Bold"/>
                <a:ea typeface="Marion Bold"/>
                <a:cs typeface="Marion Bold"/>
                <a:sym typeface="Marion Bold"/>
              </a:defRPr>
            </a:lvl1pPr>
          </a:lstStyle>
          <a:p>
            <a:pPr/>
            <a:r>
              <a:t>Apple MVC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mvp.png" descr="mvp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10995" y="3166467"/>
            <a:ext cx="24162237" cy="7382907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MVP"/>
          <p:cNvSpPr txBox="1"/>
          <p:nvPr/>
        </p:nvSpPr>
        <p:spPr>
          <a:xfrm>
            <a:off x="10849521" y="896695"/>
            <a:ext cx="2684958" cy="1206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8400">
                <a:latin typeface="Marion Bold"/>
                <a:ea typeface="Marion Bold"/>
                <a:cs typeface="Marion Bold"/>
                <a:sym typeface="Marion Bold"/>
              </a:defRPr>
            </a:lvl1pPr>
          </a:lstStyle>
          <a:p>
            <a:pPr/>
            <a:r>
              <a:t>MVP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MVVM"/>
          <p:cNvSpPr txBox="1"/>
          <p:nvPr/>
        </p:nvSpPr>
        <p:spPr>
          <a:xfrm>
            <a:off x="10307586" y="896695"/>
            <a:ext cx="3768828" cy="1206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8400">
                <a:latin typeface="Marion Bold"/>
                <a:ea typeface="Marion Bold"/>
                <a:cs typeface="Marion Bold"/>
                <a:sym typeface="Marion Bold"/>
              </a:defRPr>
            </a:lvl1pPr>
          </a:lstStyle>
          <a:p>
            <a:pPr/>
            <a:r>
              <a:t>MVVM</a:t>
            </a:r>
          </a:p>
        </p:txBody>
      </p:sp>
      <p:pic>
        <p:nvPicPr>
          <p:cNvPr id="211" name="1_uhPpTHYzTmHGrAZy8hiM7w.png" descr="1_uhPpTHYzTmHGrAZy8hiM7w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805" y="3169322"/>
            <a:ext cx="24324390" cy="7377356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👍 利用 Data Binding 觀察者模式，達到 Model / View 同步更新，也就能節省一些程式碼…"/>
          <p:cNvSpPr txBox="1"/>
          <p:nvPr>
            <p:ph type="body" sz="quarter" idx="4294967295"/>
          </p:nvPr>
        </p:nvSpPr>
        <p:spPr>
          <a:xfrm>
            <a:off x="1494997" y="10940914"/>
            <a:ext cx="21682503" cy="1563602"/>
          </a:xfrm>
          <a:prstGeom prst="rect">
            <a:avLst/>
          </a:prstGeom>
        </p:spPr>
        <p:txBody>
          <a:bodyPr/>
          <a:lstStyle/>
          <a:p>
            <a:pPr marL="396239" indent="-396239" defTabSz="1584920">
              <a:spcBef>
                <a:spcPts val="2900"/>
              </a:spcBef>
              <a:defRPr sz="3120"/>
            </a:pPr>
            <a:r>
              <a:t>👍 利用 Data Binding 觀察者模式，達到 Model / View 同步更新，也就能節省一些程式碼</a:t>
            </a:r>
          </a:p>
          <a:p>
            <a:pPr marL="396239" indent="-396239" defTabSz="1584920">
              <a:spcBef>
                <a:spcPts val="2900"/>
              </a:spcBef>
              <a:defRPr sz="3120"/>
            </a:pPr>
            <a:r>
              <a:t>👎 因為是用觀察者模式，所以當發生問題時，不像其他架構一樣，可以一層一層call thread去追資料的源頭 (不好Debug)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VIPER"/>
          <p:cNvSpPr txBox="1"/>
          <p:nvPr/>
        </p:nvSpPr>
        <p:spPr>
          <a:xfrm>
            <a:off x="10356659" y="896695"/>
            <a:ext cx="3670682" cy="1206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8400">
                <a:latin typeface="Marion Bold"/>
                <a:ea typeface="Marion Bold"/>
                <a:cs typeface="Marion Bold"/>
                <a:sym typeface="Marion Bold"/>
              </a:defRPr>
            </a:lvl1pPr>
          </a:lstStyle>
          <a:p>
            <a:pPr/>
            <a:r>
              <a:t>VIPER</a:t>
            </a:r>
          </a:p>
        </p:txBody>
      </p:sp>
      <p:pic>
        <p:nvPicPr>
          <p:cNvPr id="215" name="1_0pN3BNTXfwKbf08lhwutag.png" descr="1_0pN3BNTXfwKbf08lhwuta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992" y="2308469"/>
            <a:ext cx="24306016" cy="107293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截圖 2021-06-03 上午11.25.17.png" descr="截圖 2021-06-03 上午11.25.1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2117" y="426786"/>
            <a:ext cx="22219766" cy="128624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View : 呈現 ui 的相關代碼, layout、動畫、客製化元件、TableView等ui元件…"/>
          <p:cNvSpPr txBox="1"/>
          <p:nvPr>
            <p:ph type="body" idx="1"/>
          </p:nvPr>
        </p:nvSpPr>
        <p:spPr>
          <a:xfrm>
            <a:off x="1206500" y="1016508"/>
            <a:ext cx="21971000" cy="11682984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View : 呈現 ui 的相關代碼, layout、動畫、客製化元件、TableView等ui元件</a:t>
            </a:r>
          </a:p>
          <a:p>
            <a:pPr/>
            <a:r>
              <a:t>Presenter : 跟 ui 相關的 business logic，但跟 UIKit 無關。譬如從 view 接收到使用者按個按鈕，去叫 interactor 做事，完成後更新 view。</a:t>
            </a:r>
          </a:p>
          <a:p>
            <a:pPr/>
            <a:r>
              <a:t>Interactor : 跟 data/model 有關的 business logic，譬如操作資料庫，打 api 等等。</a:t>
            </a:r>
          </a:p>
          <a:p>
            <a:pPr/>
            <a:r>
              <a:t>Router : 顧名思義，跟畫面轉場有關。</a:t>
            </a:r>
          </a:p>
          <a:p>
            <a:pPr/>
            <a:r>
              <a:t>Entity : 純資料（plain data），一般來說就是你的 object, class 等等。像是打 api，或者存取資料庫等等，我們會把它視為 service 或者 manager，不屬於這五層中的其中一層。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⚠️ Reference cycle"/>
          <p:cNvSpPr txBox="1"/>
          <p:nvPr/>
        </p:nvSpPr>
        <p:spPr>
          <a:xfrm>
            <a:off x="9399263" y="269138"/>
            <a:ext cx="5585474" cy="1031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300">
                <a:solidFill>
                  <a:srgbClr val="FF2600"/>
                </a:solidFill>
                <a:latin typeface="Marion Bold"/>
                <a:ea typeface="Marion Bold"/>
                <a:cs typeface="Marion Bold"/>
                <a:sym typeface="Marion Bold"/>
              </a:defRPr>
            </a:lvl1pPr>
          </a:lstStyle>
          <a:p>
            <a:pPr/>
            <a:r>
              <a:t>⚠️ Reference cycle</a:t>
            </a:r>
          </a:p>
        </p:txBody>
      </p:sp>
      <p:pic>
        <p:nvPicPr>
          <p:cNvPr id="222" name="截圖 2021-06-02 下午4.13.09.png" descr="截圖 2021-06-02 下午4.13.0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73759" y="1467910"/>
            <a:ext cx="16436482" cy="12148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Why is test importa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is test important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Why is architecture importa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is architecture important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hange/Refactor confidence…"/>
          <p:cNvSpPr txBox="1"/>
          <p:nvPr>
            <p:ph type="body" idx="1"/>
          </p:nvPr>
        </p:nvSpPr>
        <p:spPr>
          <a:xfrm>
            <a:off x="1206500" y="3220120"/>
            <a:ext cx="21971000" cy="727576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Change/Refactor confidence</a:t>
            </a:r>
          </a:p>
          <a:p>
            <a:pPr/>
            <a:r>
              <a:t>Any bugs are found easily and quicker</a:t>
            </a:r>
          </a:p>
          <a:p>
            <a:pPr/>
            <a:r>
              <a:t>Documentation</a:t>
            </a:r>
          </a:p>
          <a:p>
            <a:pPr/>
            <a:r>
              <a:t>Save time</a:t>
            </a:r>
          </a:p>
          <a:p>
            <a:pPr/>
            <a:r>
              <a:t>Reusable and Reliable</a:t>
            </a:r>
          </a:p>
          <a:p>
            <a:pPr/>
            <a:r>
              <a:t>Reduces code complexity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1_bBa99biSpI9BsaVdnzOMQw.png" descr="1_bBa99biSpI9BsaVdnzOMQw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5713" y="264712"/>
            <a:ext cx="21412574" cy="131865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flip.jpeg" descr="flip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87357" y="47583"/>
            <a:ext cx="16809286" cy="136208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test pyramid.png" descr="test pyrami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5484" y="433321"/>
            <a:ext cx="24474968" cy="128493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1_NSojh4rzIKEEuXHvW5goeA.jpeg" descr="1_NSojh4rzIKEEuXHvW5goeA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56832" y="381624"/>
            <a:ext cx="17270336" cy="129527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icon.png" descr="ic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57330" y="9892663"/>
            <a:ext cx="1420464" cy="14204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1_tZSwCigaTaJdovyWlp5uBQ.jpeg" descr="1_tZSwCigaTaJdovyWlp5uBQ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69281" y="2006277"/>
            <a:ext cx="19445438" cy="11111679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TDD"/>
          <p:cNvSpPr txBox="1"/>
          <p:nvPr/>
        </p:nvSpPr>
        <p:spPr>
          <a:xfrm>
            <a:off x="10925263" y="487891"/>
            <a:ext cx="2533474" cy="12060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8400">
                <a:latin typeface="Marion Bold"/>
                <a:ea typeface="Marion Bold"/>
                <a:cs typeface="Marion Bold"/>
                <a:sym typeface="Marion Bold"/>
              </a:defRPr>
            </a:lvl1pPr>
          </a:lstStyle>
          <a:p>
            <a:pPr/>
            <a:r>
              <a:t>TDD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0" name="表格"/>
          <p:cNvGraphicFramePr/>
          <p:nvPr/>
        </p:nvGraphicFramePr>
        <p:xfrm>
          <a:off x="2843185" y="687349"/>
          <a:ext cx="18710330" cy="1235400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{EEE7283C-3CF3-47DC-8721-378D4A62B228}</a:tableStyleId>
              </a:tblPr>
              <a:tblGrid>
                <a:gridCol w="4674407"/>
                <a:gridCol w="4674407"/>
                <a:gridCol w="4674407"/>
                <a:gridCol w="4674407"/>
              </a:tblGrid>
              <a:tr h="3085325">
                <a:tc>
                  <a:txBody>
                    <a:bodyPr/>
                    <a:lstStyle/>
                    <a:p>
                      <a:pPr defTabSz="914400">
                        <a:defRPr sz="40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A9A9A9"/>
                      </a:solidFill>
                      <a:miter lim="400000"/>
                    </a:lnL>
                    <a:lnT w="12700">
                      <a:solidFill>
                        <a:srgbClr val="A9A9A9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iOS (4Secure)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A9A9A9"/>
                      </a:solidFill>
                      <a:miter lim="400000"/>
                    </a:lnT>
                    <a:solidFill>
                      <a:schemeClr val="accent1">
                        <a:lumOff val="1357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Android (4Secure)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A9A9A9"/>
                      </a:solidFill>
                      <a:miter lim="400000"/>
                    </a:lnT>
                    <a:solidFill>
                      <a:schemeClr val="accent1">
                        <a:lumOff val="13575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Android (TSP)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A9A9A9"/>
                      </a:solidFill>
                      <a:miter lim="400000"/>
                    </a:lnR>
                    <a:lnT w="12700">
                      <a:solidFill>
                        <a:srgbClr val="A9A9A9"/>
                      </a:solidFill>
                      <a:miter lim="400000"/>
                    </a:lnT>
                    <a:solidFill>
                      <a:schemeClr val="accent1">
                        <a:lumOff val="13575"/>
                      </a:schemeClr>
                    </a:solidFill>
                  </a:tcPr>
                </a:tc>
              </a:tr>
              <a:tr h="3085325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Architecture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A9A9A9"/>
                      </a:solidFill>
                      <a:miter lim="400000"/>
                    </a:lnL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600">
                          <a:solidFill>
                            <a:srgbClr val="FFFFFF"/>
                          </a:solidFill>
                        </a:rPr>
                        <a:t>VIPER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chemeClr val="accent1">
                        <a:hueOff val="117695"/>
                        <a:lumOff val="-1135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600">
                          <a:solidFill>
                            <a:srgbClr val="FFFFFF"/>
                          </a:solidFill>
                        </a:rPr>
                        <a:t>VIPER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chemeClr val="accent1">
                        <a:hueOff val="117695"/>
                        <a:lumOff val="-1135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600">
                          <a:solidFill>
                            <a:srgbClr val="FFFFFF"/>
                          </a:solidFill>
                        </a:rPr>
                        <a:t>MVP → VIPER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A9A9A9"/>
                      </a:solidFill>
                      <a:miter lim="400000"/>
                    </a:lnR>
                    <a:solidFill>
                      <a:schemeClr val="accent1">
                        <a:hueOff val="117695"/>
                        <a:lumOff val="-11358"/>
                      </a:schemeClr>
                    </a:solidFill>
                  </a:tcPr>
                </a:tc>
              </a:tr>
              <a:tr h="3085325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Test framework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A9A9A9"/>
                      </a:solidFill>
                      <a:miter lim="400000"/>
                    </a:lnL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600">
                          <a:solidFill>
                            <a:srgbClr val="FFFFFF"/>
                          </a:solidFill>
                        </a:rPr>
                        <a:t>XCTest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chemeClr val="accent1">
                        <a:hueOff val="117695"/>
                        <a:lumOff val="-1135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600">
                          <a:solidFill>
                            <a:srgbClr val="FFFFFF"/>
                          </a:solidFill>
                        </a:rPr>
                        <a:t>JUnit5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chemeClr val="accent1">
                        <a:hueOff val="117695"/>
                        <a:lumOff val="-1135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600">
                          <a:solidFill>
                            <a:srgbClr val="FFFFFF"/>
                          </a:solidFill>
                        </a:rPr>
                        <a:t>JUnit4 -&gt; JUnit5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A9A9A9"/>
                      </a:solidFill>
                      <a:miter lim="400000"/>
                    </a:lnR>
                    <a:solidFill>
                      <a:schemeClr val="accent1">
                        <a:hueOff val="117695"/>
                        <a:lumOff val="-11358"/>
                      </a:schemeClr>
                    </a:solidFill>
                  </a:tcPr>
                </a:tc>
              </a:tr>
              <a:tr h="3085325"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4000">
                          <a:solidFill>
                            <a:srgbClr val="FFFFFF"/>
                          </a:solidFill>
                        </a:rPr>
                        <a:t>Mock framework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A9A9A9"/>
                      </a:solidFill>
                      <a:miter lim="400000"/>
                    </a:lnL>
                    <a:lnB w="12700">
                      <a:solidFill>
                        <a:srgbClr val="A9A9A9"/>
                      </a:solidFill>
                      <a:miter lim="400000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600">
                          <a:solidFill>
                            <a:srgbClr val="FFFFFF"/>
                          </a:solidFill>
                        </a:rPr>
                        <a:t>SwiftyMocky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A9A9A9"/>
                      </a:solidFill>
                      <a:miter lim="400000"/>
                    </a:lnB>
                    <a:solidFill>
                      <a:schemeClr val="accent1">
                        <a:hueOff val="117695"/>
                        <a:lumOff val="-1135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600">
                          <a:solidFill>
                            <a:srgbClr val="FFFFFF"/>
                          </a:solidFill>
                        </a:rPr>
                        <a:t>MockK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A9A9A9"/>
                      </a:solidFill>
                      <a:miter lim="400000"/>
                    </a:lnB>
                    <a:solidFill>
                      <a:schemeClr val="accent1">
                        <a:hueOff val="117695"/>
                        <a:lumOff val="-11358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600">
                          <a:solidFill>
                            <a:srgbClr val="FFFFFF"/>
                          </a:solidFill>
                        </a:rPr>
                        <a:t>Mockito -&gt; MockK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A9A9A9"/>
                      </a:solidFill>
                      <a:miter lim="400000"/>
                    </a:lnR>
                    <a:lnB w="12700">
                      <a:solidFill>
                        <a:srgbClr val="A9A9A9"/>
                      </a:solidFill>
                      <a:miter lim="400000"/>
                    </a:lnB>
                    <a:solidFill>
                      <a:schemeClr val="accent1">
                        <a:hueOff val="117695"/>
                        <a:lumOff val="-11358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https://www.youtube.com/watch?v=ugpC98LcNqA">
            <a:hlinkClick r:id="rId2" invalidUrl="" action="" tgtFrame="" tooltip="" history="1" highlightClick="0" endSnd="0"/>
          </p:cNvPr>
          <p:cNvSpPr txBox="1"/>
          <p:nvPr/>
        </p:nvSpPr>
        <p:spPr>
          <a:xfrm>
            <a:off x="8645194" y="6627317"/>
            <a:ext cx="7093612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https://www.youtube.com/watch?v=ugpC98LcNqA</a:t>
            </a:r>
          </a:p>
        </p:txBody>
      </p:sp>
      <p:sp>
        <p:nvSpPr>
          <p:cNvPr id="243" name="2:00 ~ 3:10"/>
          <p:cNvSpPr txBox="1"/>
          <p:nvPr/>
        </p:nvSpPr>
        <p:spPr>
          <a:xfrm>
            <a:off x="11365534" y="7300417"/>
            <a:ext cx="1652932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2:00 ~ 3:10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Demo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Readable…"/>
          <p:cNvSpPr txBox="1"/>
          <p:nvPr>
            <p:ph type="body" sz="half" idx="1"/>
          </p:nvPr>
        </p:nvSpPr>
        <p:spPr>
          <a:xfrm>
            <a:off x="1219200" y="4315289"/>
            <a:ext cx="21945600" cy="5060022"/>
          </a:xfrm>
          <a:prstGeom prst="rect">
            <a:avLst/>
          </a:prstGeom>
        </p:spPr>
        <p:txBody>
          <a:bodyPr numCol="1" spcCol="38100"/>
          <a:lstStyle/>
          <a:p>
            <a:pPr>
              <a:defRPr sz="8800"/>
            </a:pPr>
            <a:r>
              <a:t>Readable</a:t>
            </a:r>
          </a:p>
          <a:p>
            <a:pPr>
              <a:defRPr sz="8800"/>
            </a:pPr>
            <a:r>
              <a:t>Maintainable</a:t>
            </a:r>
          </a:p>
          <a:p>
            <a:pPr>
              <a:defRPr sz="8800"/>
            </a:pPr>
            <a:r>
              <a:t>Testable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eparation of Concerns 關注點分離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267655">
              <a:lnSpc>
                <a:spcPct val="100000"/>
              </a:lnSpc>
              <a:defRPr b="0" spc="0" sz="7440"/>
            </a:lvl1pPr>
          </a:lstStyle>
          <a:p>
            <a:pPr/>
            <a:r>
              <a:t>Separation of Concerns 關注點分離</a:t>
            </a:r>
          </a:p>
        </p:txBody>
      </p:sp>
      <p:sp>
        <p:nvSpPr>
          <p:cNvPr id="159" name="將充滿各種邏輯交錯的複雜程式碼，依照不同的概念、職責拆分開來為不同概念、職責清楚的程式碼 (概念類似 SOLID - SRP 單一職責原則)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將充滿各種邏輯交錯的複雜程式碼，依照不同的概念、職責拆分開來為不同概念、職責清楚的程式碼</a:t>
            </a:r>
            <a:br/>
            <a:r>
              <a:t>(概念類似 SOLID - SRP 單一職責原則)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截圖 2021-05-31 上午11.33.22.png" descr="截圖 2021-05-31 上午11.33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52370" y="1719413"/>
            <a:ext cx="14722385" cy="102771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spaghetti-hero-a37c80e.jpeg" descr="spaghetti-hero-a37c80e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0157" y="4233991"/>
            <a:ext cx="8450656" cy="7676013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Spaghetti code"/>
          <p:cNvSpPr txBox="1"/>
          <p:nvPr/>
        </p:nvSpPr>
        <p:spPr>
          <a:xfrm>
            <a:off x="1065806" y="1721321"/>
            <a:ext cx="7039357" cy="12796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Spaghetti code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ios-architecture.png" descr="ios-architectur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7255" y="1384300"/>
            <a:ext cx="10477501" cy="10947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1478526304-5216.jpeg" descr="1478526304-5216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67191" y="2577303"/>
            <a:ext cx="12259751" cy="8561394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iOS System"/>
          <p:cNvSpPr txBox="1"/>
          <p:nvPr/>
        </p:nvSpPr>
        <p:spPr>
          <a:xfrm>
            <a:off x="3994414" y="12540833"/>
            <a:ext cx="4123183" cy="994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iOS System</a:t>
            </a:r>
          </a:p>
        </p:txBody>
      </p:sp>
      <p:sp>
        <p:nvSpPr>
          <p:cNvPr id="168" name="Android System"/>
          <p:cNvSpPr txBox="1"/>
          <p:nvPr/>
        </p:nvSpPr>
        <p:spPr>
          <a:xfrm>
            <a:off x="15122625" y="12540833"/>
            <a:ext cx="5548885" cy="994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pPr/>
            <a:r>
              <a:t>Android System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84433547__en-US__Web.png" descr="84433547__en-US__Web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8148" y="1421160"/>
            <a:ext cx="23307704" cy="108736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47938_2.jpeg" descr="47938_2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44762" y="9721850"/>
            <a:ext cx="2362201" cy="316230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內功"/>
          <p:cNvSpPr/>
          <p:nvPr/>
        </p:nvSpPr>
        <p:spPr>
          <a:xfrm>
            <a:off x="536332" y="7188200"/>
            <a:ext cx="11179060" cy="1979001"/>
          </a:xfrm>
          <a:prstGeom prst="ellipse">
            <a:avLst/>
          </a:prstGeom>
          <a:solidFill>
            <a:schemeClr val="accent4">
              <a:hueOff val="-1109407"/>
              <a:satOff val="-1495"/>
              <a:lumOff val="-633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內功</a:t>
            </a:r>
          </a:p>
        </p:txBody>
      </p:sp>
      <p:sp>
        <p:nvSpPr>
          <p:cNvPr id="174" name="蛤蟆功"/>
          <p:cNvSpPr/>
          <p:nvPr/>
        </p:nvSpPr>
        <p:spPr>
          <a:xfrm>
            <a:off x="825500" y="153670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蛤蟆功</a:t>
            </a:r>
          </a:p>
        </p:txBody>
      </p:sp>
      <p:sp>
        <p:nvSpPr>
          <p:cNvPr id="175" name="古墓派武學"/>
          <p:cNvSpPr/>
          <p:nvPr/>
        </p:nvSpPr>
        <p:spPr>
          <a:xfrm>
            <a:off x="3543300" y="153670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古墓派武學</a:t>
            </a:r>
          </a:p>
        </p:txBody>
      </p:sp>
      <p:sp>
        <p:nvSpPr>
          <p:cNvPr id="176" name="九陰真經"/>
          <p:cNvSpPr/>
          <p:nvPr/>
        </p:nvSpPr>
        <p:spPr>
          <a:xfrm>
            <a:off x="6261100" y="153670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九陰真經</a:t>
            </a:r>
          </a:p>
        </p:txBody>
      </p:sp>
      <p:sp>
        <p:nvSpPr>
          <p:cNvPr id="177" name="打狗棒法"/>
          <p:cNvSpPr/>
          <p:nvPr/>
        </p:nvSpPr>
        <p:spPr>
          <a:xfrm>
            <a:off x="8978900" y="153670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打狗棒法</a:t>
            </a:r>
          </a:p>
        </p:txBody>
      </p:sp>
      <p:sp>
        <p:nvSpPr>
          <p:cNvPr id="178" name="彈指神通"/>
          <p:cNvSpPr/>
          <p:nvPr/>
        </p:nvSpPr>
        <p:spPr>
          <a:xfrm>
            <a:off x="863600" y="436245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彈指神通</a:t>
            </a:r>
          </a:p>
        </p:txBody>
      </p:sp>
      <p:sp>
        <p:nvSpPr>
          <p:cNvPr id="179" name="玉簫劍法"/>
          <p:cNvSpPr/>
          <p:nvPr/>
        </p:nvSpPr>
        <p:spPr>
          <a:xfrm>
            <a:off x="3581400" y="436245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玉簫劍法</a:t>
            </a:r>
          </a:p>
        </p:txBody>
      </p:sp>
      <p:sp>
        <p:nvSpPr>
          <p:cNvPr id="180" name="黯然銷魂掌"/>
          <p:cNvSpPr/>
          <p:nvPr/>
        </p:nvSpPr>
        <p:spPr>
          <a:xfrm>
            <a:off x="6261100" y="436245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黯然銷魂掌</a:t>
            </a:r>
          </a:p>
        </p:txBody>
      </p:sp>
      <p:sp>
        <p:nvSpPr>
          <p:cNvPr id="181" name="…很多"/>
          <p:cNvSpPr/>
          <p:nvPr/>
        </p:nvSpPr>
        <p:spPr>
          <a:xfrm>
            <a:off x="8940800" y="436245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…很多</a:t>
            </a:r>
          </a:p>
        </p:txBody>
      </p:sp>
      <p:sp>
        <p:nvSpPr>
          <p:cNvPr id="182" name="演算法、資料結構、設計模式、架構、測試..."/>
          <p:cNvSpPr/>
          <p:nvPr/>
        </p:nvSpPr>
        <p:spPr>
          <a:xfrm>
            <a:off x="12398132" y="7188200"/>
            <a:ext cx="11179060" cy="1979001"/>
          </a:xfrm>
          <a:prstGeom prst="ellipse">
            <a:avLst/>
          </a:prstGeom>
          <a:solidFill>
            <a:schemeClr val="accent4">
              <a:hueOff val="-1109407"/>
              <a:satOff val="-1495"/>
              <a:lumOff val="-633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演算法、資料結構、設計模式、架構、測試...</a:t>
            </a:r>
          </a:p>
        </p:txBody>
      </p:sp>
      <p:sp>
        <p:nvSpPr>
          <p:cNvPr id="183" name="OC/Swift"/>
          <p:cNvSpPr/>
          <p:nvPr/>
        </p:nvSpPr>
        <p:spPr>
          <a:xfrm>
            <a:off x="12687300" y="153670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OC/Swift</a:t>
            </a:r>
          </a:p>
        </p:txBody>
      </p:sp>
      <p:sp>
        <p:nvSpPr>
          <p:cNvPr id="184" name="Java/Kotlin"/>
          <p:cNvSpPr/>
          <p:nvPr/>
        </p:nvSpPr>
        <p:spPr>
          <a:xfrm>
            <a:off x="15405100" y="153670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Java/Kotlin</a:t>
            </a:r>
          </a:p>
        </p:txBody>
      </p:sp>
      <p:sp>
        <p:nvSpPr>
          <p:cNvPr id="185" name="C++"/>
          <p:cNvSpPr/>
          <p:nvPr/>
        </p:nvSpPr>
        <p:spPr>
          <a:xfrm>
            <a:off x="18122900" y="153670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C++</a:t>
            </a:r>
          </a:p>
        </p:txBody>
      </p:sp>
      <p:sp>
        <p:nvSpPr>
          <p:cNvPr id="186" name="C#"/>
          <p:cNvSpPr/>
          <p:nvPr/>
        </p:nvSpPr>
        <p:spPr>
          <a:xfrm>
            <a:off x="20840700" y="153670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C#</a:t>
            </a:r>
          </a:p>
        </p:txBody>
      </p:sp>
      <p:sp>
        <p:nvSpPr>
          <p:cNvPr id="187" name="Python"/>
          <p:cNvSpPr/>
          <p:nvPr/>
        </p:nvSpPr>
        <p:spPr>
          <a:xfrm>
            <a:off x="12725400" y="436245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Python</a:t>
            </a:r>
          </a:p>
        </p:txBody>
      </p:sp>
      <p:sp>
        <p:nvSpPr>
          <p:cNvPr id="188" name="Java script"/>
          <p:cNvSpPr/>
          <p:nvPr/>
        </p:nvSpPr>
        <p:spPr>
          <a:xfrm>
            <a:off x="15443200" y="436245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Java script</a:t>
            </a:r>
          </a:p>
        </p:txBody>
      </p:sp>
      <p:sp>
        <p:nvSpPr>
          <p:cNvPr id="189" name="Ruby"/>
          <p:cNvSpPr/>
          <p:nvPr/>
        </p:nvSpPr>
        <p:spPr>
          <a:xfrm>
            <a:off x="18122900" y="436245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Ruby</a:t>
            </a:r>
          </a:p>
        </p:txBody>
      </p:sp>
      <p:sp>
        <p:nvSpPr>
          <p:cNvPr id="190" name="Shell"/>
          <p:cNvSpPr/>
          <p:nvPr/>
        </p:nvSpPr>
        <p:spPr>
          <a:xfrm>
            <a:off x="20802600" y="4362450"/>
            <a:ext cx="1981200" cy="1979001"/>
          </a:xfrm>
          <a:prstGeom prst="ellipse">
            <a:avLst/>
          </a:prstGeom>
          <a:solidFill>
            <a:schemeClr val="accent4">
              <a:hueOff val="475731"/>
              <a:satOff val="-4338"/>
              <a:lumOff val="1018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Shell</a:t>
            </a:r>
          </a:p>
        </p:txBody>
      </p:sp>
      <p:pic>
        <p:nvPicPr>
          <p:cNvPr id="191" name="Pharming-Attack-Hacker-1.jpeg" descr="Pharming-Attack-Hacker-1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908662" y="9763500"/>
            <a:ext cx="6158000" cy="3079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(S) Single Responsibility Principle (SRP) 單一職責原則…"/>
          <p:cNvSpPr txBox="1"/>
          <p:nvPr>
            <p:ph type="body" idx="1"/>
          </p:nvPr>
        </p:nvSpPr>
        <p:spPr>
          <a:xfrm>
            <a:off x="1219200" y="4248504"/>
            <a:ext cx="21945600" cy="6536712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(S) Single Responsibility Principle (SRP) 單一職責原則 </a:t>
            </a:r>
          </a:p>
          <a:p>
            <a:pPr/>
            <a:r>
              <a:t>(O) Open Closed Principle (OCP) 開放封閉原則 </a:t>
            </a:r>
          </a:p>
          <a:p>
            <a:pPr/>
            <a:r>
              <a:t>(L) Liskov Substitution Principle (LSP) 里氏替換原則 </a:t>
            </a:r>
          </a:p>
          <a:p>
            <a:pPr/>
            <a:r>
              <a:t>(I) Interface Segregation Principle (ISP) 介面隔離原則 </a:t>
            </a:r>
          </a:p>
          <a:p>
            <a:pPr/>
            <a:r>
              <a:t>(D) Dependency Inversion Principle (DIP) 依賴反向原則</a:t>
            </a:r>
          </a:p>
        </p:txBody>
      </p:sp>
      <p:sp>
        <p:nvSpPr>
          <p:cNvPr id="194" name="SOLID (物件導向程式設計基本原則)"/>
          <p:cNvSpPr txBox="1"/>
          <p:nvPr/>
        </p:nvSpPr>
        <p:spPr>
          <a:xfrm>
            <a:off x="4147566" y="1238437"/>
            <a:ext cx="16088869" cy="152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/>
            </a:lvl1pPr>
          </a:lstStyle>
          <a:p>
            <a:pPr/>
            <a:r>
              <a:t>SOLID (物件導向程式設計基本原則)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